
<file path=[Content_Types].xml><?xml version="1.0" encoding="utf-8"?>
<Types xmlns="http://schemas.openxmlformats.org/package/2006/content-types">
  <Default Extension="xml" ContentType="application/xml"/>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2" r:id="rId8"/>
    <p:sldId id="265" r:id="rId9"/>
    <p:sldId id="266" r:id="rId10"/>
    <p:sldId id="268" r:id="rId11"/>
    <p:sldId id="267" r:id="rId12"/>
    <p:sldId id="269" r:id="rId13"/>
    <p:sldId id="270" r:id="rId14"/>
    <p:sldId id="272" r:id="rId15"/>
    <p:sldId id="273" r:id="rId16"/>
    <p:sldId id="274" r:id="rId17"/>
    <p:sldId id="276" r:id="rId18"/>
    <p:sldId id="260" r:id="rId19"/>
    <p:sldId id="261" r:id="rId20"/>
  </p:sldIdLst>
  <p:sldSz cx="9144000" cy="5143500"/>
  <p:notesSz cx="6858000" cy="9144000"/>
  <p:embeddedFontLst>
    <p:embeddedFont>
      <p:font typeface="Roboto" panose="02000000000000000000"/>
      <p:regular r:id="rId24"/>
      <p:bold r:id="rId25"/>
      <p:italic r:id="rId26"/>
      <p:boldItalic r:id="rId27"/>
    </p:embeddedFont>
    <p:embeddedFont>
      <p:font typeface="Roboto Light" panose="02000000000000000000"/>
      <p:regular r:id="rId28"/>
      <p:bold r:id="rId29"/>
      <p:italic r:id="rId30"/>
      <p:boldItalic r:id="rId31"/>
    </p:embeddedFont>
    <p:embeddedFont>
      <p:font typeface="Roboto Medium" panose="02000000000000000000"/>
      <p:regular r:id="rId32"/>
      <p:bold r:id="rId33"/>
      <p:italic r:id="rId34"/>
      <p:boldItalic r:id="rId35"/>
    </p:embeddedFont>
    <p:embeddedFont>
      <p:font typeface="Roboto Black" panose="02000000000000000000"/>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72" userDrawn="1">
          <p15:clr>
            <a:srgbClr val="9AA0A6"/>
          </p15:clr>
        </p15:guide>
        <p15:guide id="4" orient="horz" pos="3195" userDrawn="1">
          <p15:clr>
            <a:srgbClr val="9AA0A6"/>
          </p15:clr>
        </p15:guide>
        <p15:guide id="5" pos="5688" userDrawn="1">
          <p15:clr>
            <a:srgbClr val="9AA0A6"/>
          </p15:clr>
        </p15:guide>
        <p15:guide id="6" orient="horz" pos="89" userDrawn="1">
          <p15:clr>
            <a:srgbClr val="9AA0A6"/>
          </p15:clr>
        </p15:guide>
        <p15:guide id="7" pos="288"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 pos="72"/>
        <p:guide orient="horz" pos="3195"/>
        <p:guide pos="5688"/>
        <p:guide orient="horz" pos="89"/>
        <p:guide pos="288"/>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customXml" Target="../customXml/item4.xml"/><Relationship Id="rId4" Type="http://schemas.openxmlformats.org/officeDocument/2006/relationships/notesMaster" Target="notesMasters/notesMaster1.xml"/><Relationship Id="rId39" Type="http://schemas.openxmlformats.org/officeDocument/2006/relationships/customXml" Target="../customXml/item3.xml"/><Relationship Id="rId38" Type="http://schemas.openxmlformats.org/officeDocument/2006/relationships/customXml" Target="../customXml/item2.xml"/><Relationship Id="rId37" Type="http://schemas.openxmlformats.org/officeDocument/2006/relationships/customXml" Target="../customXml/item1.xml"/><Relationship Id="rId36" Type="http://schemas.openxmlformats.org/officeDocument/2006/relationships/font" Target="fonts/font13.fntdata"/><Relationship Id="rId35" Type="http://schemas.openxmlformats.org/officeDocument/2006/relationships/font" Target="fonts/font12.fntdata"/><Relationship Id="rId34" Type="http://schemas.openxmlformats.org/officeDocument/2006/relationships/font" Target="fonts/font11.fntdata"/><Relationship Id="rId33" Type="http://schemas.openxmlformats.org/officeDocument/2006/relationships/font" Target="fonts/font10.fntdata"/><Relationship Id="rId32" Type="http://schemas.openxmlformats.org/officeDocument/2006/relationships/font" Target="fonts/font9.fntdata"/><Relationship Id="rId31" Type="http://schemas.openxmlformats.org/officeDocument/2006/relationships/font" Target="fonts/font8.fntdata"/><Relationship Id="rId30" Type="http://schemas.openxmlformats.org/officeDocument/2006/relationships/font" Target="fonts/font7.fntdata"/><Relationship Id="rId3" Type="http://schemas.openxmlformats.org/officeDocument/2006/relationships/slide" Target="slides/slide1.xml"/><Relationship Id="rId29" Type="http://schemas.openxmlformats.org/officeDocument/2006/relationships/font" Target="fonts/font6.fntdata"/><Relationship Id="rId28" Type="http://schemas.openxmlformats.org/officeDocument/2006/relationships/font" Target="fonts/font5.fntdata"/><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5" name="Shape 105"/>
        <p:cNvGrpSpPr/>
        <p:nvPr/>
      </p:nvGrpSpPr>
      <p:grpSpPr>
        <a:xfrm>
          <a:off x="0" y="0"/>
          <a:ext cx="0" cy="0"/>
          <a:chOff x="0" y="0"/>
          <a:chExt cx="0" cy="0"/>
        </a:xfrm>
      </p:grpSpPr>
      <p:sp>
        <p:nvSpPr>
          <p:cNvPr id="106" name="Google Shape;106;g123574bb244_1_3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23574bb244_1_3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2" name="Shape 112"/>
        <p:cNvGrpSpPr/>
        <p:nvPr/>
      </p:nvGrpSpPr>
      <p:grpSpPr>
        <a:xfrm>
          <a:off x="0" y="0"/>
          <a:ext cx="0" cy="0"/>
          <a:chOff x="0" y="0"/>
          <a:chExt cx="0" cy="0"/>
        </a:xfrm>
      </p:grpSpPr>
      <p:sp>
        <p:nvSpPr>
          <p:cNvPr id="113" name="Google Shape;113;g123574bb24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23574bb24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59"/>
        <p:cNvGrpSpPr/>
        <p:nvPr/>
      </p:nvGrpSpPr>
      <p:grpSpPr>
        <a:xfrm>
          <a:off x="0" y="0"/>
          <a:ext cx="0" cy="0"/>
          <a:chOff x="0" y="0"/>
          <a:chExt cx="0" cy="0"/>
        </a:xfrm>
      </p:grpSpPr>
      <p:sp>
        <p:nvSpPr>
          <p:cNvPr id="60" name="Google Shape;60;g12330345b61_0_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2330345b61_0_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12330345b61_0_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330345b61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12330345b61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0345b61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3.xml"/><Relationship Id="rId5" Type="http://schemas.openxmlformats.org/officeDocument/2006/relationships/image" Target="../media/image12.png"/><Relationship Id="rId4" Type="http://schemas.microsoft.com/office/2007/relationships/media" Target="../media/media2.mp4"/><Relationship Id="rId3" Type="http://schemas.openxmlformats.org/officeDocument/2006/relationships/video" Target="../media/media2.mp4"/><Relationship Id="rId2" Type="http://schemas.openxmlformats.org/officeDocument/2006/relationships/image" Target="../media/image4.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3.xml"/><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3.xml"/><Relationship Id="rId5" Type="http://schemas.openxmlformats.org/officeDocument/2006/relationships/image" Target="../media/image14.png"/><Relationship Id="rId4" Type="http://schemas.microsoft.com/office/2007/relationships/media" Target="../media/media3.mp4"/><Relationship Id="rId3" Type="http://schemas.openxmlformats.org/officeDocument/2006/relationships/video" Target="../media/media3.mp4"/><Relationship Id="rId2" Type="http://schemas.openxmlformats.org/officeDocument/2006/relationships/image" Target="../media/image4.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3.xml"/><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3.xml"/><Relationship Id="rId2" Type="http://schemas.openxmlformats.org/officeDocument/2006/relationships/image" Target="../media/image4.png"/><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3.xml"/><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3.xml"/><Relationship Id="rId4" Type="http://schemas.openxmlformats.org/officeDocument/2006/relationships/image" Target="../media/image9.svg"/><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3.xml"/><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3.xml"/><Relationship Id="rId5" Type="http://schemas.openxmlformats.org/officeDocument/2006/relationships/image" Target="../media/image11.png"/><Relationship Id="rId4" Type="http://schemas.microsoft.com/office/2007/relationships/media" Target="../media/media1.mp4"/><Relationship Id="rId3" Type="http://schemas.openxmlformats.org/officeDocument/2006/relationships/video" Target="../media/media1.mp4"/><Relationship Id="rId2" Type="http://schemas.openxmlformats.org/officeDocument/2006/relationships/image" Target="../media/image4.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3.xml"/><Relationship Id="rId5" Type="http://schemas.openxmlformats.org/officeDocument/2006/relationships/image" Target="../media/image12.png"/><Relationship Id="rId4" Type="http://schemas.microsoft.com/office/2007/relationships/media" Target="../media/media2.mp4"/><Relationship Id="rId3" Type="http://schemas.openxmlformats.org/officeDocument/2006/relationships/video" Target="../media/media2.mp4"/><Relationship Id="rId2" Type="http://schemas.openxmlformats.org/officeDocument/2006/relationships/image" Target="../media/image4.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51B22"/>
        </a:solidFill>
        <a:effectLst/>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1"/>
          <a:srcRect l="-17330" r="17330"/>
          <a:stretch>
            <a:fillRect/>
          </a:stretch>
        </p:blipFill>
        <p:spPr>
          <a:xfrm>
            <a:off x="150" y="0"/>
            <a:ext cx="9143700" cy="5143500"/>
          </a:xfrm>
          <a:prstGeom prst="rect">
            <a:avLst/>
          </a:prstGeom>
          <a:noFill/>
          <a:ln>
            <a:noFill/>
          </a:ln>
        </p:spPr>
      </p:pic>
      <p:pic>
        <p:nvPicPr>
          <p:cNvPr id="55" name="Google Shape;55;p13"/>
          <p:cNvPicPr preferRelativeResize="0"/>
          <p:nvPr/>
        </p:nvPicPr>
        <p:blipFill>
          <a:blip r:embed="rId2"/>
          <a:stretch>
            <a:fillRect/>
          </a:stretch>
        </p:blipFill>
        <p:spPr>
          <a:xfrm>
            <a:off x="114300" y="114299"/>
            <a:ext cx="2220452" cy="560500"/>
          </a:xfrm>
          <a:prstGeom prst="rect">
            <a:avLst/>
          </a:prstGeom>
          <a:noFill/>
          <a:ln>
            <a:noFill/>
          </a:ln>
        </p:spPr>
      </p:pic>
      <p:sp>
        <p:nvSpPr>
          <p:cNvPr id="56" name="Google Shape;56;p13"/>
          <p:cNvSpPr txBox="1"/>
          <p:nvPr/>
        </p:nvSpPr>
        <p:spPr>
          <a:xfrm>
            <a:off x="511175" y="1336675"/>
            <a:ext cx="5953125" cy="15354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4400" b="1">
                <a:solidFill>
                  <a:schemeClr val="lt1"/>
                </a:solidFill>
                <a:latin typeface="Roboto" panose="02000000000000000000"/>
                <a:ea typeface="Roboto" panose="02000000000000000000"/>
                <a:cs typeface="Roboto" panose="02000000000000000000"/>
                <a:sym typeface="Roboto" panose="02000000000000000000"/>
              </a:rPr>
              <a:t>Azure Document  Intelligence</a:t>
            </a:r>
            <a:endParaRPr lang="en-US" altLang="en-GB" sz="4400"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57" name="Google Shape;57;p13"/>
          <p:cNvSpPr txBox="1"/>
          <p:nvPr/>
        </p:nvSpPr>
        <p:spPr>
          <a:xfrm>
            <a:off x="637875" y="2945000"/>
            <a:ext cx="4646700" cy="39687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Roboto Light" panose="02000000000000000000"/>
                <a:ea typeface="Roboto Light" panose="02000000000000000000"/>
                <a:cs typeface="Roboto Light" panose="02000000000000000000"/>
                <a:sym typeface="Roboto Light" panose="02000000000000000000"/>
              </a:rPr>
              <a:t>Author: </a:t>
            </a:r>
            <a:r>
              <a:rPr lang="en-US" altLang="en-GB">
                <a:solidFill>
                  <a:schemeClr val="lt1"/>
                </a:solidFill>
                <a:latin typeface="Roboto Light" panose="02000000000000000000"/>
                <a:ea typeface="Roboto Light" panose="02000000000000000000"/>
                <a:cs typeface="Roboto Light" panose="02000000000000000000"/>
                <a:sym typeface="Roboto Light" panose="02000000000000000000"/>
              </a:rPr>
              <a:t>Phat.Tran</a:t>
            </a:r>
            <a:endParaRPr lang="en-US" altLang="en-GB">
              <a:solidFill>
                <a:schemeClr val="lt1"/>
              </a:solidFill>
              <a:latin typeface="Roboto Light" panose="02000000000000000000"/>
              <a:ea typeface="Roboto Light" panose="02000000000000000000"/>
              <a:cs typeface="Roboto Light" panose="02000000000000000000"/>
              <a:sym typeface="Roboto Light" panose="02000000000000000000"/>
            </a:endParaRPr>
          </a:p>
        </p:txBody>
      </p:sp>
      <p:sp>
        <p:nvSpPr>
          <p:cNvPr id="58" name="Google Shape;58;p13"/>
          <p:cNvSpPr txBox="1"/>
          <p:nvPr/>
        </p:nvSpPr>
        <p:spPr>
          <a:xfrm>
            <a:off x="637875" y="4506150"/>
            <a:ext cx="1032600" cy="36576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rPr>
              <a:t>01</a:t>
            </a:r>
            <a:r>
              <a:rPr lang="en-GB" sz="1200">
                <a:solidFill>
                  <a:schemeClr val="lt1"/>
                </a:solidFill>
                <a:latin typeface="Roboto Medium" panose="02000000000000000000"/>
                <a:ea typeface="Roboto Medium" panose="02000000000000000000"/>
                <a:cs typeface="Roboto Medium" panose="02000000000000000000"/>
                <a:sym typeface="Roboto Medium" panose="02000000000000000000"/>
              </a:rPr>
              <a:t>/</a:t>
            </a:r>
            <a:r>
              <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rPr>
              <a:t>2025</a:t>
            </a:r>
            <a:endParaRPr lang="en-US" altLang="en-GB" sz="1200">
              <a:solidFill>
                <a:schemeClr val="lt1"/>
              </a:solidFill>
              <a:latin typeface="Roboto Medium" panose="02000000000000000000"/>
              <a:ea typeface="Roboto Medium" panose="02000000000000000000"/>
              <a:cs typeface="Roboto Medium" panose="02000000000000000000"/>
              <a:sym typeface="Roboto Medium" panose="020000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583565"/>
          </a:xfrm>
          <a:prstGeom prst="rect">
            <a:avLst/>
          </a:prstGeom>
          <a:noFill/>
        </p:spPr>
        <p:txBody>
          <a:bodyPr wrap="square" rtlCol="0">
            <a:spAutoFit/>
          </a:bodyPr>
          <a:p>
            <a:r>
              <a:rPr lang="en-US" altLang="en-US" sz="1600" b="1">
                <a:sym typeface="+mn-ea"/>
              </a:rPr>
              <a:t>General documents (Similar to the Layout model but also extracts key-value pairs along with text and structure.)</a:t>
            </a:r>
            <a:endParaRPr lang="en-US" altLang="en-US" sz="1600" b="1"/>
          </a:p>
        </p:txBody>
      </p:sp>
      <p:pic>
        <p:nvPicPr>
          <p:cNvPr id="4" name="Layou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76935" y="1327785"/>
            <a:ext cx="7390130" cy="336169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Prebuilt models</a:t>
            </a:r>
            <a:endParaRPr lang="en-US" altLang="en-US" sz="2400" b="1"/>
          </a:p>
        </p:txBody>
      </p:sp>
      <p:pic>
        <p:nvPicPr>
          <p:cNvPr id="4" name="Picture 3"/>
          <p:cNvPicPr>
            <a:picLocks noChangeAspect="1"/>
          </p:cNvPicPr>
          <p:nvPr/>
        </p:nvPicPr>
        <p:blipFill>
          <a:blip r:embed="rId3"/>
          <a:stretch>
            <a:fillRect/>
          </a:stretch>
        </p:blipFill>
        <p:spPr>
          <a:xfrm>
            <a:off x="4023360" y="311785"/>
            <a:ext cx="3790315" cy="4520565"/>
          </a:xfrm>
          <a:prstGeom prst="rect">
            <a:avLst/>
          </a:prstGeom>
        </p:spPr>
      </p:pic>
      <p:sp>
        <p:nvSpPr>
          <p:cNvPr id="5" name="Text Box 4"/>
          <p:cNvSpPr txBox="1"/>
          <p:nvPr/>
        </p:nvSpPr>
        <p:spPr>
          <a:xfrm>
            <a:off x="654050" y="1271905"/>
            <a:ext cx="3129915" cy="737235"/>
          </a:xfrm>
          <a:prstGeom prst="rect">
            <a:avLst/>
          </a:prstGeom>
          <a:noFill/>
        </p:spPr>
        <p:txBody>
          <a:bodyPr wrap="square" rtlCol="0" anchor="t">
            <a:spAutoFit/>
          </a:bodyPr>
          <a:p>
            <a:pPr marL="285750" lvl="0" indent="-285750">
              <a:buFont typeface="Arial" panose="020B0604020202020204" pitchFamily="34" charset="0"/>
              <a:buChar char="•"/>
            </a:pPr>
            <a:r>
              <a:rPr lang="en-US" altLang="en-US">
                <a:sym typeface="+mn-ea"/>
              </a:rPr>
              <a:t>Extract data from unique document types using the following prebuilt models</a:t>
            </a:r>
            <a:endParaRPr lang="en-US" altLang="en-US">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Prebuilt models</a:t>
            </a:r>
            <a:endParaRPr lang="en-US" altLang="en-US" sz="2400" b="1"/>
          </a:p>
        </p:txBody>
      </p:sp>
      <p:pic>
        <p:nvPicPr>
          <p:cNvPr id="1" name="Prebuil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989965" y="1183005"/>
            <a:ext cx="7163435" cy="35052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1"/>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t>Custom models</a:t>
            </a:r>
            <a:endParaRPr lang="en-US" altLang="en-US" sz="2400" b="1"/>
          </a:p>
        </p:txBody>
      </p:sp>
      <p:pic>
        <p:nvPicPr>
          <p:cNvPr id="1" name="Picture 0"/>
          <p:cNvPicPr>
            <a:picLocks noChangeAspect="1"/>
          </p:cNvPicPr>
          <p:nvPr/>
        </p:nvPicPr>
        <p:blipFill>
          <a:blip r:embed="rId3"/>
          <a:stretch>
            <a:fillRect/>
          </a:stretch>
        </p:blipFill>
        <p:spPr>
          <a:xfrm>
            <a:off x="2204720" y="1162050"/>
            <a:ext cx="4733925" cy="28194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7353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3600" b="1">
                <a:solidFill>
                  <a:srgbClr val="151B22"/>
                </a:solidFill>
                <a:latin typeface="Roboto" panose="02000000000000000000"/>
                <a:ea typeface="Roboto" panose="02000000000000000000"/>
                <a:cs typeface="Roboto" panose="02000000000000000000"/>
                <a:sym typeface="Roboto" panose="02000000000000000000"/>
              </a:rPr>
              <a:t>Train a custom model</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Train a custom model</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08" name="Shape 108"/>
        <p:cNvGrpSpPr/>
        <p:nvPr/>
      </p:nvGrpSpPr>
      <p:grpSpPr>
        <a:xfrm>
          <a:off x="0" y="0"/>
          <a:ext cx="0" cy="0"/>
          <a:chOff x="0" y="0"/>
          <a:chExt cx="0" cy="0"/>
        </a:xfrm>
      </p:grpSpPr>
      <p:pic>
        <p:nvPicPr>
          <p:cNvPr id="109" name="Google Shape;109;p17"/>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110" name="Google Shape;110;p17"/>
          <p:cNvPicPr preferRelativeResize="0"/>
          <p:nvPr/>
        </p:nvPicPr>
        <p:blipFill>
          <a:blip r:embed="rId2"/>
          <a:stretch>
            <a:fillRect/>
          </a:stretch>
        </p:blipFill>
        <p:spPr>
          <a:xfrm>
            <a:off x="114300" y="4689483"/>
            <a:ext cx="1518224" cy="383150"/>
          </a:xfrm>
          <a:prstGeom prst="rect">
            <a:avLst/>
          </a:prstGeom>
          <a:noFill/>
          <a:ln>
            <a:noFill/>
          </a:ln>
        </p:spPr>
      </p:pic>
      <p:sp>
        <p:nvSpPr>
          <p:cNvPr id="111" name="Google Shape;111;p17"/>
          <p:cNvSpPr txBox="1"/>
          <p:nvPr/>
        </p:nvSpPr>
        <p:spPr>
          <a:xfrm>
            <a:off x="357300" y="2202300"/>
            <a:ext cx="66516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b="1">
                <a:solidFill>
                  <a:srgbClr val="8DC63F"/>
                </a:solidFill>
                <a:latin typeface="Roboto" panose="02000000000000000000"/>
                <a:ea typeface="Roboto" panose="02000000000000000000"/>
                <a:cs typeface="Roboto" panose="02000000000000000000"/>
                <a:sym typeface="Roboto" panose="02000000000000000000"/>
              </a:rPr>
              <a:t>Q &amp; A</a:t>
            </a:r>
            <a:endParaRPr sz="3600" b="1">
              <a:solidFill>
                <a:srgbClr val="8DC63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51B22"/>
        </a:solidFill>
        <a:effectLst/>
      </p:bgPr>
    </p:bg>
    <p:spTree>
      <p:nvGrpSpPr>
        <p:cNvPr id="115" name="Shape 115"/>
        <p:cNvGrpSpPr/>
        <p:nvPr/>
      </p:nvGrpSpPr>
      <p:grpSpPr>
        <a:xfrm>
          <a:off x="0" y="0"/>
          <a:ext cx="0" cy="0"/>
          <a:chOff x="0" y="0"/>
          <a:chExt cx="0" cy="0"/>
        </a:xfrm>
      </p:grpSpPr>
      <p:pic>
        <p:nvPicPr>
          <p:cNvPr id="116" name="Google Shape;116;p18"/>
          <p:cNvPicPr preferRelativeResize="0"/>
          <p:nvPr/>
        </p:nvPicPr>
        <p:blipFill>
          <a:blip r:embed="rId1"/>
          <a:stretch>
            <a:fillRect/>
          </a:stretch>
        </p:blipFill>
        <p:spPr>
          <a:xfrm>
            <a:off x="0" y="0"/>
            <a:ext cx="9144000" cy="5143500"/>
          </a:xfrm>
          <a:prstGeom prst="rect">
            <a:avLst/>
          </a:prstGeom>
          <a:noFill/>
          <a:ln>
            <a:noFill/>
          </a:ln>
        </p:spPr>
      </p:pic>
      <p:sp>
        <p:nvSpPr>
          <p:cNvPr id="117" name="Google Shape;117;p18"/>
          <p:cNvSpPr txBox="1"/>
          <p:nvPr/>
        </p:nvSpPr>
        <p:spPr>
          <a:xfrm>
            <a:off x="1895400" y="2202308"/>
            <a:ext cx="53532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3600" b="1">
                <a:solidFill>
                  <a:schemeClr val="lt1"/>
                </a:solidFill>
                <a:latin typeface="Roboto" panose="02000000000000000000"/>
                <a:ea typeface="Roboto" panose="02000000000000000000"/>
                <a:cs typeface="Roboto" panose="02000000000000000000"/>
                <a:sym typeface="Roboto" panose="02000000000000000000"/>
              </a:rPr>
              <a:t>THANK YOU!</a:t>
            </a:r>
            <a:endParaRPr sz="3600"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118" name="Google Shape;118;p18"/>
          <p:cNvSpPr/>
          <p:nvPr/>
        </p:nvSpPr>
        <p:spPr>
          <a:xfrm>
            <a:off x="0" y="4557200"/>
            <a:ext cx="9153000" cy="58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19" name="Google Shape;119;p18"/>
          <p:cNvPicPr preferRelativeResize="0"/>
          <p:nvPr/>
        </p:nvPicPr>
        <p:blipFill>
          <a:blip r:embed="rId2"/>
          <a:stretch>
            <a:fillRect/>
          </a:stretch>
        </p:blipFill>
        <p:spPr>
          <a:xfrm>
            <a:off x="114300" y="4689483"/>
            <a:ext cx="1518224" cy="383150"/>
          </a:xfrm>
          <a:prstGeom prst="rect">
            <a:avLst/>
          </a:prstGeom>
          <a:noFill/>
          <a:ln>
            <a:noFill/>
          </a:ln>
        </p:spPr>
      </p:pic>
      <p:sp>
        <p:nvSpPr>
          <p:cNvPr id="120" name="Google Shape;120;p18"/>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DC63F"/>
        </a:solidFill>
        <a:effectLst/>
      </p:bgPr>
    </p:bg>
    <p:spTree>
      <p:nvGrpSpPr>
        <p:cNvPr id="62" name="Shape 62"/>
        <p:cNvGrpSpPr/>
        <p:nvPr/>
      </p:nvGrpSpPr>
      <p:grpSpPr>
        <a:xfrm>
          <a:off x="0" y="0"/>
          <a:ext cx="0" cy="0"/>
          <a:chOff x="0" y="0"/>
          <a:chExt cx="0" cy="0"/>
        </a:xfrm>
      </p:grpSpPr>
      <p:pic>
        <p:nvPicPr>
          <p:cNvPr id="63" name="Google Shape;63;p14"/>
          <p:cNvPicPr preferRelativeResize="0"/>
          <p:nvPr/>
        </p:nvPicPr>
        <p:blipFill rotWithShape="1">
          <a:blip r:embed="rId1"/>
          <a:srcRect l="-28029" r="28030"/>
          <a:stretch>
            <a:fillRect/>
          </a:stretch>
        </p:blipFill>
        <p:spPr>
          <a:xfrm>
            <a:off x="225" y="0"/>
            <a:ext cx="9143700" cy="5143500"/>
          </a:xfrm>
          <a:prstGeom prst="rect">
            <a:avLst/>
          </a:prstGeom>
          <a:noFill/>
          <a:ln>
            <a:noFill/>
          </a:ln>
        </p:spPr>
      </p:pic>
      <p:pic>
        <p:nvPicPr>
          <p:cNvPr id="64" name="Google Shape;64;p14"/>
          <p:cNvPicPr preferRelativeResize="0"/>
          <p:nvPr/>
        </p:nvPicPr>
        <p:blipFill rotWithShape="1">
          <a:blip r:embed="rId2"/>
          <a:srcRect t="49" b="39"/>
          <a:stretch>
            <a:fillRect/>
          </a:stretch>
        </p:blipFill>
        <p:spPr>
          <a:xfrm>
            <a:off x="114300" y="4689483"/>
            <a:ext cx="1518224" cy="383150"/>
          </a:xfrm>
          <a:prstGeom prst="rect">
            <a:avLst/>
          </a:prstGeom>
          <a:noFill/>
          <a:ln>
            <a:noFill/>
          </a:ln>
        </p:spPr>
      </p:pic>
      <p:grpSp>
        <p:nvGrpSpPr>
          <p:cNvPr id="65" name="Google Shape;65;p14"/>
          <p:cNvGrpSpPr/>
          <p:nvPr/>
        </p:nvGrpSpPr>
        <p:grpSpPr>
          <a:xfrm>
            <a:off x="394875" y="1013997"/>
            <a:ext cx="3341100" cy="1218985"/>
            <a:chOff x="394875" y="1014000"/>
            <a:chExt cx="3341100" cy="1218985"/>
          </a:xfrm>
        </p:grpSpPr>
        <p:sp>
          <p:nvSpPr>
            <p:cNvPr id="66" name="Google Shape;66;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a:t>
              </a: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1.</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67" name="Google Shape;67;p14"/>
            <p:cNvSpPr txBox="1"/>
            <p:nvPr/>
          </p:nvSpPr>
          <p:spPr>
            <a:xfrm>
              <a:off x="394875" y="1559250"/>
              <a:ext cx="3341100" cy="6737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What is Azure Document Intelligence?</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pic>
        <p:nvPicPr>
          <p:cNvPr id="68" name="Google Shape;68;p14"/>
          <p:cNvPicPr preferRelativeResize="0"/>
          <p:nvPr/>
        </p:nvPicPr>
        <p:blipFill>
          <a:blip r:embed="rId3"/>
          <a:stretch>
            <a:fillRect/>
          </a:stretch>
        </p:blipFill>
        <p:spPr>
          <a:xfrm>
            <a:off x="114300" y="167250"/>
            <a:ext cx="202499" cy="440248"/>
          </a:xfrm>
          <a:prstGeom prst="rect">
            <a:avLst/>
          </a:prstGeom>
          <a:noFill/>
          <a:ln>
            <a:noFill/>
          </a:ln>
        </p:spPr>
      </p:pic>
      <p:grpSp>
        <p:nvGrpSpPr>
          <p:cNvPr id="69" name="Google Shape;69;p14"/>
          <p:cNvGrpSpPr/>
          <p:nvPr/>
        </p:nvGrpSpPr>
        <p:grpSpPr>
          <a:xfrm>
            <a:off x="394875" y="2150155"/>
            <a:ext cx="3341100" cy="972605"/>
            <a:chOff x="394875" y="1014000"/>
            <a:chExt cx="3341100" cy="972605"/>
          </a:xfrm>
        </p:grpSpPr>
        <p:sp>
          <p:nvSpPr>
            <p:cNvPr id="70" name="Google Shape;70;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02.</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1" name="Google Shape;71;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Model types</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2" name="Google Shape;72;p14"/>
          <p:cNvGrpSpPr/>
          <p:nvPr/>
        </p:nvGrpSpPr>
        <p:grpSpPr>
          <a:xfrm>
            <a:off x="394875" y="3264118"/>
            <a:ext cx="3341100" cy="972605"/>
            <a:chOff x="394875" y="1014000"/>
            <a:chExt cx="3341100" cy="972605"/>
          </a:xfrm>
        </p:grpSpPr>
        <p:sp>
          <p:nvSpPr>
            <p:cNvPr id="73" name="Google Shape;73;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03.</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4" name="Google Shape;74;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Train a custom model</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5" name="Google Shape;75;p14"/>
          <p:cNvGrpSpPr/>
          <p:nvPr/>
        </p:nvGrpSpPr>
        <p:grpSpPr>
          <a:xfrm>
            <a:off x="3200025" y="1013997"/>
            <a:ext cx="3341100" cy="972605"/>
            <a:chOff x="394875" y="1014000"/>
            <a:chExt cx="3341100" cy="972605"/>
          </a:xfrm>
        </p:grpSpPr>
        <p:sp>
          <p:nvSpPr>
            <p:cNvPr id="76" name="Google Shape;76;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04.</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77" name="Google Shape;77;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1600" b="1">
                  <a:solidFill>
                    <a:srgbClr val="151B22"/>
                  </a:solidFill>
                  <a:latin typeface="Roboto" panose="02000000000000000000"/>
                  <a:ea typeface="Roboto" panose="02000000000000000000"/>
                  <a:cs typeface="Roboto" panose="02000000000000000000"/>
                  <a:sym typeface="Roboto" panose="02000000000000000000"/>
                </a:rPr>
                <a:t>Intergrate with .Net Core</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78" name="Google Shape;78;p14"/>
          <p:cNvGrpSpPr/>
          <p:nvPr/>
        </p:nvGrpSpPr>
        <p:grpSpPr>
          <a:xfrm>
            <a:off x="3200025" y="2150155"/>
            <a:ext cx="3341100" cy="972605"/>
            <a:chOff x="394875" y="1014000"/>
            <a:chExt cx="3341100" cy="972605"/>
          </a:xfrm>
        </p:grpSpPr>
        <p:sp>
          <p:nvSpPr>
            <p:cNvPr id="79" name="Google Shape;79;p14"/>
            <p:cNvSpPr txBox="1"/>
            <p:nvPr/>
          </p:nvSpPr>
          <p:spPr>
            <a:xfrm>
              <a:off x="394875" y="101400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05.</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0" name="Google Shape;80;p14"/>
            <p:cNvSpPr txBox="1"/>
            <p:nvPr/>
          </p:nvSpPr>
          <p:spPr>
            <a:xfrm>
              <a:off x="394875" y="1559250"/>
              <a:ext cx="3341100" cy="4273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1600" b="1">
                  <a:solidFill>
                    <a:srgbClr val="151B22"/>
                  </a:solidFill>
                  <a:latin typeface="Roboto" panose="02000000000000000000"/>
                  <a:ea typeface="Roboto" panose="02000000000000000000"/>
                  <a:cs typeface="Roboto" panose="02000000000000000000"/>
                  <a:sym typeface="Roboto" panose="02000000000000000000"/>
                </a:rPr>
                <a:t>Pricing</a:t>
              </a:r>
              <a:endParaRPr lang="en-US" altLang="en-GB" sz="1600" b="1">
                <a:solidFill>
                  <a:srgbClr val="151B22"/>
                </a:solidFill>
                <a:latin typeface="Roboto" panose="02000000000000000000"/>
                <a:ea typeface="Roboto" panose="02000000000000000000"/>
                <a:cs typeface="Roboto" panose="02000000000000000000"/>
                <a:sym typeface="Roboto" panose="02000000000000000000"/>
              </a:endParaRPr>
            </a:p>
          </p:txBody>
        </p:sp>
      </p:grpSp>
      <p:grpSp>
        <p:nvGrpSpPr>
          <p:cNvPr id="81" name="Google Shape;81;p14"/>
          <p:cNvGrpSpPr/>
          <p:nvPr/>
        </p:nvGrpSpPr>
        <p:grpSpPr>
          <a:xfrm>
            <a:off x="5985300" y="1013997"/>
            <a:ext cx="2654100" cy="976350"/>
            <a:chOff x="3200025" y="3153150"/>
            <a:chExt cx="2654100" cy="976350"/>
          </a:xfrm>
        </p:grpSpPr>
        <p:sp>
          <p:nvSpPr>
            <p:cNvPr id="82" name="Google Shape;82;p14"/>
            <p:cNvSpPr txBox="1"/>
            <p:nvPr/>
          </p:nvSpPr>
          <p:spPr>
            <a:xfrm>
              <a:off x="3200025" y="315315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06.</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3" name="Google Shape;83;p14"/>
            <p:cNvSpPr txBox="1"/>
            <p:nvPr/>
          </p:nvSpPr>
          <p:spPr>
            <a:xfrm>
              <a:off x="3200025" y="3698400"/>
              <a:ext cx="2654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rgbClr val="151B22"/>
                  </a:solidFill>
                  <a:latin typeface="Roboto" panose="02000000000000000000"/>
                  <a:ea typeface="Roboto" panose="02000000000000000000"/>
                  <a:cs typeface="Roboto" panose="02000000000000000000"/>
                  <a:sym typeface="Roboto" panose="02000000000000000000"/>
                </a:rPr>
                <a:t>&lt;&lt;Content item 6&gt;&gt;</a:t>
              </a:r>
              <a:endParaRPr sz="1600" b="1">
                <a:solidFill>
                  <a:srgbClr val="151B22"/>
                </a:solidFill>
                <a:latin typeface="Roboto" panose="02000000000000000000"/>
                <a:ea typeface="Roboto" panose="02000000000000000000"/>
                <a:cs typeface="Roboto" panose="02000000000000000000"/>
                <a:sym typeface="Roboto" panose="02000000000000000000"/>
              </a:endParaRPr>
            </a:p>
          </p:txBody>
        </p:sp>
      </p:grpSp>
      <p:sp>
        <p:nvSpPr>
          <p:cNvPr id="84" name="Google Shape;84;p14"/>
          <p:cNvSpPr txBox="1"/>
          <p:nvPr/>
        </p:nvSpPr>
        <p:spPr>
          <a:xfrm>
            <a:off x="393000" y="141075"/>
            <a:ext cx="5636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b="1">
                <a:solidFill>
                  <a:schemeClr val="lt1"/>
                </a:solidFill>
                <a:latin typeface="Roboto" panose="02000000000000000000"/>
                <a:ea typeface="Roboto" panose="02000000000000000000"/>
                <a:cs typeface="Roboto" panose="02000000000000000000"/>
                <a:sym typeface="Roboto" panose="02000000000000000000"/>
              </a:rPr>
              <a:t>TABLE OF CONTENTS</a:t>
            </a:r>
            <a:endParaRPr sz="2000" b="1">
              <a:solidFill>
                <a:srgbClr val="8DC63F"/>
              </a:solidFill>
              <a:latin typeface="Roboto" panose="02000000000000000000"/>
              <a:ea typeface="Roboto" panose="02000000000000000000"/>
              <a:cs typeface="Roboto" panose="02000000000000000000"/>
              <a:sym typeface="Roboto" panose="02000000000000000000"/>
            </a:endParaRPr>
          </a:p>
        </p:txBody>
      </p:sp>
      <p:grpSp>
        <p:nvGrpSpPr>
          <p:cNvPr id="85" name="Google Shape;85;p14"/>
          <p:cNvGrpSpPr/>
          <p:nvPr/>
        </p:nvGrpSpPr>
        <p:grpSpPr>
          <a:xfrm>
            <a:off x="5985300" y="2150155"/>
            <a:ext cx="2654100" cy="976350"/>
            <a:chOff x="3200025" y="3153150"/>
            <a:chExt cx="2654100" cy="976350"/>
          </a:xfrm>
        </p:grpSpPr>
        <p:sp>
          <p:nvSpPr>
            <p:cNvPr id="86" name="Google Shape;86;p14"/>
            <p:cNvSpPr txBox="1"/>
            <p:nvPr/>
          </p:nvSpPr>
          <p:spPr>
            <a:xfrm>
              <a:off x="3200025" y="3153150"/>
              <a:ext cx="870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a:solidFill>
                    <a:schemeClr val="lt1"/>
                  </a:solidFill>
                  <a:latin typeface="Roboto Black" panose="02000000000000000000"/>
                  <a:ea typeface="Roboto Black" panose="02000000000000000000"/>
                  <a:cs typeface="Roboto Black" panose="02000000000000000000"/>
                  <a:sym typeface="Roboto Black" panose="02000000000000000000"/>
                </a:rPr>
                <a:t>07.</a:t>
              </a:r>
              <a:endParaRPr sz="3000">
                <a:solidFill>
                  <a:schemeClr val="lt1"/>
                </a:solidFill>
                <a:latin typeface="Roboto Black" panose="02000000000000000000"/>
                <a:ea typeface="Roboto Black" panose="02000000000000000000"/>
                <a:cs typeface="Roboto Black" panose="02000000000000000000"/>
                <a:sym typeface="Roboto Black" panose="02000000000000000000"/>
              </a:endParaRPr>
            </a:p>
          </p:txBody>
        </p:sp>
        <p:sp>
          <p:nvSpPr>
            <p:cNvPr id="87" name="Google Shape;87;p14"/>
            <p:cNvSpPr txBox="1"/>
            <p:nvPr/>
          </p:nvSpPr>
          <p:spPr>
            <a:xfrm>
              <a:off x="3200025" y="3698400"/>
              <a:ext cx="2654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rgbClr val="151B22"/>
                  </a:solidFill>
                  <a:latin typeface="Roboto" panose="02000000000000000000"/>
                  <a:ea typeface="Roboto" panose="02000000000000000000"/>
                  <a:cs typeface="Roboto" panose="02000000000000000000"/>
                  <a:sym typeface="Roboto" panose="02000000000000000000"/>
                </a:rPr>
                <a:t>&lt;&lt;Content item 7&gt;&gt;</a:t>
              </a:r>
              <a:endParaRPr sz="1600" b="1">
                <a:solidFill>
                  <a:srgbClr val="151B22"/>
                </a:solidFill>
                <a:latin typeface="Roboto" panose="02000000000000000000"/>
                <a:ea typeface="Roboto" panose="02000000000000000000"/>
                <a:cs typeface="Roboto" panose="02000000000000000000"/>
                <a:sym typeface="Roboto" panose="0200000000000000000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184340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3600" b="1">
                <a:solidFill>
                  <a:srgbClr val="151B22"/>
                </a:solidFill>
                <a:latin typeface="Roboto" panose="02000000000000000000"/>
                <a:ea typeface="Roboto" panose="02000000000000000000"/>
                <a:cs typeface="Roboto" panose="02000000000000000000"/>
                <a:sym typeface="Roboto" panose="02000000000000000000"/>
              </a:rPr>
              <a:t>What is Azure Document Intelligence?</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What is Azure Document Intelligence?</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pic>
        <p:nvPicPr>
          <p:cNvPr id="6" name="Picture 5"/>
          <p:cNvPicPr/>
          <p:nvPr/>
        </p:nvPicPr>
        <p:blipFill>
          <a:blip r:embed="rId3"/>
          <a:stretch>
            <a:fillRect/>
          </a:stretch>
        </p:blipFill>
        <p:spPr>
          <a:xfrm>
            <a:off x="316865" y="1012825"/>
            <a:ext cx="4305935" cy="2103120"/>
          </a:xfrm>
          <a:prstGeom prst="rect">
            <a:avLst/>
          </a:prstGeom>
        </p:spPr>
      </p:pic>
      <p:sp>
        <p:nvSpPr>
          <p:cNvPr id="8" name="Text Box 7"/>
          <p:cNvSpPr txBox="1"/>
          <p:nvPr/>
        </p:nvSpPr>
        <p:spPr>
          <a:xfrm>
            <a:off x="4788535" y="772795"/>
            <a:ext cx="3989070" cy="4048760"/>
          </a:xfrm>
          <a:prstGeom prst="rect">
            <a:avLst/>
          </a:prstGeom>
        </p:spPr>
        <p:txBody>
          <a:bodyPr>
            <a:noAutofit/>
          </a:bodyPr>
          <a:p>
            <a:r>
              <a:rPr lang="en-US" altLang="zh-CN" sz="1600"/>
              <a:t>Azure AI Document Intelligence is a cloud-based service by Azure AI that enables you to develop intelligent document processing solutions. By handling large volumes of data from various types of forms and documents, this service helps efficiently manage the speed at which information is collected and processed. It plays a crucial role in enhancing operational efficiency, making accurate data-driven decisions, and driving innovative advancements</a:t>
            </a:r>
            <a:endParaRPr lang="en-US" altLang="zh-CN"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1"/>
          <a:srcRect/>
          <a:stretch>
            <a:fillRect/>
          </a:stretch>
        </p:blipFill>
        <p:spPr>
          <a:xfrm>
            <a:off x="225" y="0"/>
            <a:ext cx="9143700" cy="5143500"/>
          </a:xfrm>
          <a:prstGeom prst="rect">
            <a:avLst/>
          </a:prstGeom>
          <a:noFill/>
          <a:ln>
            <a:noFill/>
          </a:ln>
        </p:spPr>
      </p:pic>
      <p:pic>
        <p:nvPicPr>
          <p:cNvPr id="93" name="Google Shape;93;p15"/>
          <p:cNvPicPr preferRelativeResize="0"/>
          <p:nvPr/>
        </p:nvPicPr>
        <p:blipFill>
          <a:blip r:embed="rId2"/>
          <a:stretch>
            <a:fillRect/>
          </a:stretch>
        </p:blipFill>
        <p:spPr>
          <a:xfrm>
            <a:off x="114300" y="4689483"/>
            <a:ext cx="1518224" cy="383150"/>
          </a:xfrm>
          <a:prstGeom prst="rect">
            <a:avLst/>
          </a:prstGeom>
          <a:noFill/>
          <a:ln>
            <a:noFill/>
          </a:ln>
        </p:spPr>
      </p:pic>
      <p:sp>
        <p:nvSpPr>
          <p:cNvPr id="94" name="Google Shape;94;p15"/>
          <p:cNvSpPr txBox="1"/>
          <p:nvPr/>
        </p:nvSpPr>
        <p:spPr>
          <a:xfrm>
            <a:off x="357300" y="2202312"/>
            <a:ext cx="5353200" cy="7353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3600" b="1">
                <a:solidFill>
                  <a:srgbClr val="151B22"/>
                </a:solidFill>
                <a:latin typeface="Roboto" panose="02000000000000000000"/>
                <a:ea typeface="Roboto" panose="02000000000000000000"/>
                <a:cs typeface="Roboto" panose="02000000000000000000"/>
                <a:sym typeface="Roboto" panose="02000000000000000000"/>
              </a:rPr>
              <a:t>Model types</a:t>
            </a:r>
            <a:endParaRPr lang="en-US" altLang="en-US" sz="3600" b="1">
              <a:solidFill>
                <a:srgbClr val="151B2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584200" y="909320"/>
            <a:ext cx="7975600" cy="1599565"/>
          </a:xfrm>
          <a:prstGeom prst="rect">
            <a:avLst/>
          </a:prstGeom>
          <a:noFill/>
        </p:spPr>
        <p:txBody>
          <a:bodyPr wrap="square" rtlCol="0">
            <a:spAutoFit/>
          </a:bodyPr>
          <a:p>
            <a:r>
              <a:rPr lang="en-US"/>
              <a:t>Azure Document Intelligence offers 3 model types for data extraction from input documents: </a:t>
            </a:r>
            <a:endParaRPr lang="en-US"/>
          </a:p>
          <a:p>
            <a:pPr marL="742950" lvl="1" indent="-285750">
              <a:buFont typeface="Arial" panose="020B0604020202020204" pitchFamily="34" charset="0"/>
              <a:buChar char="•"/>
            </a:pPr>
            <a:r>
              <a:rPr lang="en-US" altLang="en-US" b="1"/>
              <a:t>Document Analysis</a:t>
            </a:r>
            <a:r>
              <a:rPr lang="en-US" altLang="en-US"/>
              <a:t>: Extracts text, tables, structures, key-value pairs, and named entities from various documents.</a:t>
            </a:r>
            <a:endParaRPr lang="en-US" altLang="en-US"/>
          </a:p>
          <a:p>
            <a:pPr marL="742950" lvl="1" indent="-285750">
              <a:buFont typeface="Arial" panose="020B0604020202020204" pitchFamily="34" charset="0"/>
              <a:buChar char="•"/>
            </a:pPr>
            <a:r>
              <a:rPr lang="en-US" altLang="en-US" b="1"/>
              <a:t>Prebuilt Models</a:t>
            </a:r>
            <a:r>
              <a:rPr lang="en-US" altLang="en-US"/>
              <a:t>: Specialized models for specific document types like invoices, ID documents, and more.</a:t>
            </a:r>
            <a:endParaRPr lang="en-US" altLang="en-US"/>
          </a:p>
          <a:p>
            <a:pPr marL="742950" lvl="1" indent="-285750">
              <a:buFont typeface="Arial" panose="020B0604020202020204" pitchFamily="34" charset="0"/>
              <a:buChar char="•"/>
            </a:pPr>
            <a:r>
              <a:rPr lang="en-US" altLang="en-US" b="1"/>
              <a:t>Custom Models</a:t>
            </a:r>
            <a:r>
              <a:rPr lang="en-US" altLang="en-US"/>
              <a:t>: Allows training tailored models to classify documents and extract text, structure, or specific fields from forms or custom documents.</a:t>
            </a:r>
            <a:endParaRPr lang="en-US" altLang="en-US"/>
          </a:p>
        </p:txBody>
      </p:sp>
      <p:pic>
        <p:nvPicPr>
          <p:cNvPr id="4" name="Picture 3" descr="home-header-image"/>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32585" y="2508885"/>
            <a:ext cx="5705475" cy="24003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460375"/>
          </a:xfrm>
          <a:prstGeom prst="rect">
            <a:avLst/>
          </a:prstGeom>
          <a:noFill/>
        </p:spPr>
        <p:txBody>
          <a:bodyPr wrap="square" rtlCol="0">
            <a:spAutoFit/>
          </a:bodyPr>
          <a:p>
            <a:r>
              <a:rPr lang="en-US" altLang="en-US" sz="2400" b="1">
                <a:sym typeface="+mn-ea"/>
              </a:rPr>
              <a:t>Document analysis</a:t>
            </a:r>
            <a:endParaRPr lang="en-US" altLang="en-US" sz="2400" b="1"/>
          </a:p>
        </p:txBody>
      </p:sp>
      <p:pic>
        <p:nvPicPr>
          <p:cNvPr id="1" name="Picture 0"/>
          <p:cNvPicPr>
            <a:picLocks noChangeAspect="1"/>
          </p:cNvPicPr>
          <p:nvPr/>
        </p:nvPicPr>
        <p:blipFill>
          <a:blip r:embed="rId3"/>
          <a:stretch>
            <a:fillRect/>
          </a:stretch>
        </p:blipFill>
        <p:spPr>
          <a:xfrm>
            <a:off x="775970" y="1133475"/>
            <a:ext cx="7591425" cy="28765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337185"/>
          </a:xfrm>
          <a:prstGeom prst="rect">
            <a:avLst/>
          </a:prstGeom>
          <a:noFill/>
        </p:spPr>
        <p:txBody>
          <a:bodyPr wrap="square" rtlCol="0">
            <a:spAutoFit/>
          </a:bodyPr>
          <a:p>
            <a:r>
              <a:rPr lang="en-US" altLang="en-US" sz="1600" b="1">
                <a:sym typeface="+mn-ea"/>
              </a:rPr>
              <a:t>OCR/Read (</a:t>
            </a:r>
            <a:r>
              <a:rPr lang="en-US" altLang="en-US" sz="1600" b="1" i="1">
                <a:sym typeface="+mn-ea"/>
              </a:rPr>
              <a:t>Extract text from printed &amp; handwritten</a:t>
            </a:r>
            <a:r>
              <a:rPr lang="en-US" altLang="en-US" sz="1600" b="1">
                <a:sym typeface="+mn-ea"/>
              </a:rPr>
              <a:t>)</a:t>
            </a:r>
            <a:endParaRPr lang="en-US" altLang="en-US" sz="1600" b="1"/>
          </a:p>
        </p:txBody>
      </p:sp>
      <p:pic>
        <p:nvPicPr>
          <p:cNvPr id="3" name="OCR_Read">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54710" y="1181100"/>
            <a:ext cx="7434580" cy="340804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grpSp>
        <p:nvGrpSpPr>
          <p:cNvPr id="99" name="Google Shape;99;p16"/>
          <p:cNvGrpSpPr/>
          <p:nvPr/>
        </p:nvGrpSpPr>
        <p:grpSpPr>
          <a:xfrm>
            <a:off x="114300" y="4689483"/>
            <a:ext cx="8915325" cy="383150"/>
            <a:chOff x="114300" y="4689483"/>
            <a:chExt cx="8915325" cy="383150"/>
          </a:xfrm>
        </p:grpSpPr>
        <p:pic>
          <p:nvPicPr>
            <p:cNvPr id="100" name="Google Shape;100;p16"/>
            <p:cNvPicPr preferRelativeResize="0"/>
            <p:nvPr/>
          </p:nvPicPr>
          <p:blipFill>
            <a:blip r:embed="rId1"/>
            <a:stretch>
              <a:fillRect/>
            </a:stretch>
          </p:blipFill>
          <p:spPr>
            <a:xfrm>
              <a:off x="114300" y="4689483"/>
              <a:ext cx="1518224" cy="383150"/>
            </a:xfrm>
            <a:prstGeom prst="rect">
              <a:avLst/>
            </a:prstGeom>
            <a:noFill/>
            <a:ln>
              <a:noFill/>
            </a:ln>
          </p:spPr>
        </p:pic>
        <p:sp>
          <p:nvSpPr>
            <p:cNvPr id="101" name="Google Shape;101;p16"/>
            <p:cNvSpPr/>
            <p:nvPr/>
          </p:nvSpPr>
          <p:spPr>
            <a:xfrm>
              <a:off x="1760625" y="4964175"/>
              <a:ext cx="7269000" cy="3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2" name="Google Shape;102;p16"/>
          <p:cNvPicPr preferRelativeResize="0"/>
          <p:nvPr/>
        </p:nvPicPr>
        <p:blipFill>
          <a:blip r:embed="rId2"/>
          <a:stretch>
            <a:fillRect/>
          </a:stretch>
        </p:blipFill>
        <p:spPr>
          <a:xfrm>
            <a:off x="114300" y="167250"/>
            <a:ext cx="202499" cy="440248"/>
          </a:xfrm>
          <a:prstGeom prst="rect">
            <a:avLst/>
          </a:prstGeom>
          <a:noFill/>
          <a:ln>
            <a:noFill/>
          </a:ln>
        </p:spPr>
      </p:pic>
      <p:sp>
        <p:nvSpPr>
          <p:cNvPr id="103" name="Google Shape;103;p16"/>
          <p:cNvSpPr txBox="1"/>
          <p:nvPr/>
        </p:nvSpPr>
        <p:spPr>
          <a:xfrm>
            <a:off x="393000" y="141075"/>
            <a:ext cx="5636700" cy="488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tLang="en-US" sz="2000" b="1">
                <a:solidFill>
                  <a:srgbClr val="8DC63F"/>
                </a:solidFill>
                <a:latin typeface="Roboto" panose="02000000000000000000"/>
                <a:ea typeface="Roboto" panose="02000000000000000000"/>
                <a:cs typeface="Roboto" panose="02000000000000000000"/>
                <a:sym typeface="Roboto" panose="02000000000000000000"/>
              </a:rPr>
              <a:t>Model types</a:t>
            </a:r>
            <a:endParaRPr lang="en-US" altLang="en-US" sz="2000" b="1">
              <a:solidFill>
                <a:srgbClr val="8DC63F"/>
              </a:solidFill>
              <a:latin typeface="Roboto" panose="02000000000000000000"/>
              <a:ea typeface="Roboto" panose="02000000000000000000"/>
              <a:cs typeface="Roboto" panose="02000000000000000000"/>
              <a:sym typeface="Roboto" panose="02000000000000000000"/>
            </a:endParaRPr>
          </a:p>
        </p:txBody>
      </p:sp>
      <p:sp>
        <p:nvSpPr>
          <p:cNvPr id="2" name="Text Box 1"/>
          <p:cNvSpPr txBox="1"/>
          <p:nvPr/>
        </p:nvSpPr>
        <p:spPr>
          <a:xfrm>
            <a:off x="393065" y="720725"/>
            <a:ext cx="7975600" cy="337185"/>
          </a:xfrm>
          <a:prstGeom prst="rect">
            <a:avLst/>
          </a:prstGeom>
          <a:noFill/>
        </p:spPr>
        <p:txBody>
          <a:bodyPr wrap="square" rtlCol="0">
            <a:spAutoFit/>
          </a:bodyPr>
          <a:p>
            <a:r>
              <a:rPr lang="en-US" altLang="en-US" sz="1600" b="1">
                <a:sym typeface="+mn-ea"/>
              </a:rPr>
              <a:t>Layout (</a:t>
            </a:r>
            <a:r>
              <a:rPr lang="en-US" altLang="en-US" sz="1600" b="1" i="1">
                <a:sym typeface="+mn-ea"/>
              </a:rPr>
              <a:t>Extract data in form tables, check boxes &amp; text)</a:t>
            </a:r>
            <a:r>
              <a:rPr lang="en-US" altLang="en-US" sz="1600" b="1">
                <a:sym typeface="+mn-ea"/>
              </a:rPr>
              <a:t>)</a:t>
            </a:r>
            <a:endParaRPr lang="en-US" altLang="en-US" sz="1600" b="1"/>
          </a:p>
        </p:txBody>
      </p:sp>
      <p:pic>
        <p:nvPicPr>
          <p:cNvPr id="4" name="Layout">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876935" y="1181100"/>
            <a:ext cx="7390130" cy="336169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A6B226E1B9A14FA5D8F173266F7D75" ma:contentTypeVersion="4" ma:contentTypeDescription="Create a new document." ma:contentTypeScope="" ma:versionID="66c1a9b9604caadb4eb814baf2c8e3c4">
  <xsd:schema xmlns:xsd="http://www.w3.org/2001/XMLSchema" xmlns:xs="http://www.w3.org/2001/XMLSchema" xmlns:p="http://schemas.microsoft.com/office/2006/metadata/properties" xmlns:ns2="fe01843a-9382-46d3-9507-925beac8ebb5" xmlns:ns3="c948fb79-b46c-4270-bbd2-b4b254af2e58" targetNamespace="http://schemas.microsoft.com/office/2006/metadata/properties" ma:root="true" ma:fieldsID="be8dfd0d47dcd45ee1b02d7a211d577d" ns2:_="" ns3:_="">
    <xsd:import namespace="fe01843a-9382-46d3-9507-925beac8ebb5"/>
    <xsd:import namespace="c948fb79-b46c-4270-bbd2-b4b254af2e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_dlc_DocId" minOccurs="0"/>
                <xsd:element ref="ns3:_dlc_DocIdUrl" minOccurs="0"/>
                <xsd:element ref="ns3: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01843a-9382-46d3-9507-925beac8eb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948fb79-b46c-4270-bbd2-b4b254af2e58" elementFormDefault="qualified">
    <xsd:import namespace="http://schemas.microsoft.com/office/2006/documentManagement/types"/>
    <xsd:import namespace="http://schemas.microsoft.com/office/infopath/2007/PartnerControls"/>
    <xsd:element name="_dlc_DocId" ma:index="12" nillable="true" ma:displayName="Document ID Value" ma:description="The value of the document ID assigned to this item." ma:indexed="true" ma:internalName="_dlc_DocId" ma:readOnly="true">
      <xsd:simpleType>
        <xsd:restriction base="dms:Text"/>
      </xsd:simpleType>
    </xsd:element>
    <xsd:element name="_dlc_DocIdUrl" ma:index="13"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4"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c948fb79-b46c-4270-bbd2-b4b254af2e58">2JDTPY5N35QT-150438814-267</_dlc_DocId>
    <_dlc_DocIdUrl xmlns="c948fb79-b46c-4270-bbd2-b4b254af2e58">
      <Url>https://saigontechnology0.sharepoint.com/SDC/ISOSDC/_layouts/15/DocIdRedir.aspx?ID=2JDTPY5N35QT-150438814-267</Url>
      <Description>2JDTPY5N35QT-150438814-267</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2B5926F6-B44B-499B-9D7B-94D1B73EF728}">
  <ds:schemaRefs/>
</ds:datastoreItem>
</file>

<file path=customXml/itemProps2.xml><?xml version="1.0" encoding="utf-8"?>
<ds:datastoreItem xmlns:ds="http://schemas.openxmlformats.org/officeDocument/2006/customXml" ds:itemID="{61D167B7-BFBA-466A-B9EC-74D2A40D24F8}">
  <ds:schemaRefs/>
</ds:datastoreItem>
</file>

<file path=customXml/itemProps3.xml><?xml version="1.0" encoding="utf-8"?>
<ds:datastoreItem xmlns:ds="http://schemas.openxmlformats.org/officeDocument/2006/customXml" ds:itemID="{D295D8A0-EBFC-42C3-B2C4-6060DBA09B89}">
  <ds:schemaRefs/>
</ds:datastoreItem>
</file>

<file path=customXml/itemProps4.xml><?xml version="1.0" encoding="utf-8"?>
<ds:datastoreItem xmlns:ds="http://schemas.openxmlformats.org/officeDocument/2006/customXml" ds:itemID="{88800B18-B01A-4DB6-A7A3-1FA904A5B990}">
  <ds:schemaRefs/>
</ds:datastoreItem>
</file>

<file path=docProps/app.xml><?xml version="1.0" encoding="utf-8"?>
<Properties xmlns="http://schemas.openxmlformats.org/officeDocument/2006/extended-properties" xmlns:vt="http://schemas.openxmlformats.org/officeDocument/2006/docPropsVTypes">
  <TotalTime>0</TotalTime>
  <Words>1707</Words>
  <Application>WPS Presentation</Application>
  <PresentationFormat/>
  <Paragraphs>90</Paragraphs>
  <Slides>17</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17</vt:i4>
      </vt:variant>
    </vt:vector>
  </HeadingPairs>
  <TitlesOfParts>
    <vt:vector size="28" baseType="lpstr">
      <vt:lpstr>Arial</vt:lpstr>
      <vt:lpstr>SimSun</vt:lpstr>
      <vt:lpstr>Wingdings</vt:lpstr>
      <vt:lpstr>Arial</vt:lpstr>
      <vt:lpstr>Roboto</vt:lpstr>
      <vt:lpstr>Roboto Light</vt:lpstr>
      <vt:lpstr>Roboto Medium</vt:lpstr>
      <vt:lpstr>Roboto Black</vt:lpstr>
      <vt:lpstr>Microsoft YaHei</vt:lpstr>
      <vt:lpstr>Arial Unicode MS</vt:lpstr>
      <vt:lpstr>Simple Light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WPS_1736751673</cp:lastModifiedBy>
  <cp:revision>1</cp:revision>
  <dcterms:created xsi:type="dcterms:W3CDTF">2025-01-15T02:47:36Z</dcterms:created>
  <dcterms:modified xsi:type="dcterms:W3CDTF">2025-01-15T02:47:37Z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0x01010018A6B226E1B9A14FA5D8F173266F7D75</vt:lpwstr>
  </property>
  <property fmtid="{D5CDD505-2E9C-101B-9397-08002B2CF9AE}" pid="3" name="Order">
    <vt:r8>26700</vt:r8>
  </property>
  <property fmtid="{D5CDD505-2E9C-101B-9397-08002B2CF9AE}" pid="4" name="_dlc_DocIdItemGuid">
    <vt:lpwstr>fd08388e-f2b9-572c-b47c-bc73da98ffde</vt:lpwstr>
  </property>
  <property fmtid="{D5CDD505-2E9C-101B-9397-08002B2CF9AE}" pid="5" name="ICV">
    <vt:lpwstr>AEB51076E1E1477DB5A31CEC630B30D2_12</vt:lpwstr>
  </property>
  <property fmtid="{D5CDD505-2E9C-101B-9397-08002B2CF9AE}" pid="6" name="KSOProductBuildVer">
    <vt:lpwstr>1033-12.2.0.19805</vt:lpwstr>
  </property>
</Properties>
</file>